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7" r:id="rId9"/>
    <p:sldId id="262" r:id="rId10"/>
    <p:sldId id="264" r:id="rId11"/>
    <p:sldId id="265"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1" autoAdjust="0"/>
    <p:restoredTop sz="94660"/>
  </p:normalViewPr>
  <p:slideViewPr>
    <p:cSldViewPr snapToGrid="0">
      <p:cViewPr varScale="1">
        <p:scale>
          <a:sx n="89" d="100"/>
          <a:sy n="89" d="100"/>
        </p:scale>
        <p:origin x="2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1888526-33C0-4D88-9C56-D2867D03A1B8}" type="datetimeFigureOut">
              <a:rPr lang="de-DE" smtClean="0"/>
              <a:t>11.06.2021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50741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1888526-33C0-4D88-9C56-D2867D03A1B8}" type="datetimeFigureOut">
              <a:rPr lang="de-DE" smtClean="0"/>
              <a:t>11.06.2021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318533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1888526-33C0-4D88-9C56-D2867D03A1B8}" type="datetimeFigureOut">
              <a:rPr lang="de-DE" smtClean="0"/>
              <a:t>11.06.2021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161805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1888526-33C0-4D88-9C56-D2867D03A1B8}" type="datetimeFigureOut">
              <a:rPr lang="de-DE" smtClean="0"/>
              <a:t>11.06.2021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95067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51888526-33C0-4D88-9C56-D2867D03A1B8}" type="datetimeFigureOut">
              <a:rPr lang="de-DE" smtClean="0"/>
              <a:t>11.06.2021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267700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1888526-33C0-4D88-9C56-D2867D03A1B8}" type="datetimeFigureOut">
              <a:rPr lang="de-DE" smtClean="0"/>
              <a:t>11.06.2021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3192774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1888526-33C0-4D88-9C56-D2867D03A1B8}" type="datetimeFigureOut">
              <a:rPr lang="de-DE" smtClean="0"/>
              <a:t>11.06.2021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2389491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1888526-33C0-4D88-9C56-D2867D03A1B8}" type="datetimeFigureOut">
              <a:rPr lang="de-DE" smtClean="0"/>
              <a:t>11.06.2021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981538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1888526-33C0-4D88-9C56-D2867D03A1B8}" type="datetimeFigureOut">
              <a:rPr lang="de-DE" smtClean="0"/>
              <a:t>11.06.2021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3089272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1888526-33C0-4D88-9C56-D2867D03A1B8}" type="datetimeFigureOut">
              <a:rPr lang="de-DE" smtClean="0"/>
              <a:t>11.06.2021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3798850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51888526-33C0-4D88-9C56-D2867D03A1B8}" type="datetimeFigureOut">
              <a:rPr lang="de-DE" smtClean="0"/>
              <a:t>11.06.2021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03A4B06-FC95-4575-B3F6-3941FFA78983}" type="slidenum">
              <a:rPr lang="de-DE" smtClean="0"/>
              <a:t>‹Nr.›</a:t>
            </a:fld>
            <a:endParaRPr lang="de-DE"/>
          </a:p>
        </p:txBody>
      </p:sp>
    </p:spTree>
    <p:extLst>
      <p:ext uri="{BB962C8B-B14F-4D97-AF65-F5344CB8AC3E}">
        <p14:creationId xmlns:p14="http://schemas.microsoft.com/office/powerpoint/2010/main" val="83322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88526-33C0-4D88-9C56-D2867D03A1B8}" type="datetimeFigureOut">
              <a:rPr lang="de-DE" smtClean="0"/>
              <a:t>11.06.2021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A4B06-FC95-4575-B3F6-3941FFA78983}" type="slidenum">
              <a:rPr lang="de-DE" smtClean="0"/>
              <a:t>‹Nr.›</a:t>
            </a:fld>
            <a:endParaRPr lang="de-DE"/>
          </a:p>
        </p:txBody>
      </p:sp>
    </p:spTree>
    <p:extLst>
      <p:ext uri="{BB962C8B-B14F-4D97-AF65-F5344CB8AC3E}">
        <p14:creationId xmlns:p14="http://schemas.microsoft.com/office/powerpoint/2010/main" val="3573027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a:stretch>
            <a:fillRect/>
          </a:stretch>
        </p:blipFill>
        <p:spPr>
          <a:xfrm>
            <a:off x="1733578" y="2080369"/>
            <a:ext cx="8621328" cy="4353533"/>
          </a:xfrm>
          <a:prstGeom prst="rect">
            <a:avLst/>
          </a:prstGeom>
        </p:spPr>
      </p:pic>
      <p:sp>
        <p:nvSpPr>
          <p:cNvPr id="5" name="Rechteck 4"/>
          <p:cNvSpPr/>
          <p:nvPr/>
        </p:nvSpPr>
        <p:spPr>
          <a:xfrm>
            <a:off x="1426234" y="236490"/>
            <a:ext cx="9796732" cy="1261884"/>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latin typeface="Calibri" panose="020F0502020204030204" pitchFamily="34" charset="0"/>
              </a:rPr>
              <a:t>LOGINEO NRW LMS Administration: </a:t>
            </a:r>
            <a:endParaRPr lang="de-DE" sz="2800" b="1" dirty="0" smtClean="0">
              <a:solidFill>
                <a:schemeClr val="tx2"/>
              </a:solidFill>
              <a:latin typeface="Calibri" panose="020F0502020204030204" pitchFamily="34" charset="0"/>
            </a:endParaRPr>
          </a:p>
          <a:p>
            <a:pPr algn="ctr"/>
            <a:r>
              <a:rPr lang="de-DE" sz="2800" b="1" dirty="0" smtClean="0">
                <a:solidFill>
                  <a:schemeClr val="tx2"/>
                </a:solidFill>
                <a:latin typeface="Calibri" panose="020F0502020204030204" pitchFamily="34" charset="0"/>
              </a:rPr>
              <a:t>Der </a:t>
            </a:r>
            <a:r>
              <a:rPr lang="de-DE" sz="2800" b="1" dirty="0">
                <a:solidFill>
                  <a:schemeClr val="tx2"/>
                </a:solidFill>
                <a:latin typeface="Calibri" panose="020F0502020204030204" pitchFamily="34" charset="0"/>
              </a:rPr>
              <a:t>erste Einstieg in das neue System: Strukturen schaffen</a:t>
            </a:r>
            <a:endParaRPr lang="de-DE" sz="2800" b="1" dirty="0">
              <a:solidFill>
                <a:schemeClr val="tx2"/>
              </a:solidFill>
            </a:endParaRP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Tree>
    <p:extLst>
      <p:ext uri="{BB962C8B-B14F-4D97-AF65-F5344CB8AC3E}">
        <p14:creationId xmlns:p14="http://schemas.microsoft.com/office/powerpoint/2010/main" val="3208720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423812"/>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800" b="1" dirty="0" smtClean="0">
                <a:solidFill>
                  <a:schemeClr val="tx2"/>
                </a:solidFill>
              </a:rPr>
              <a:t>Auswahl </a:t>
            </a:r>
            <a:r>
              <a:rPr lang="de-DE" sz="2800" b="1" dirty="0">
                <a:solidFill>
                  <a:schemeClr val="tx2"/>
                </a:solidFill>
              </a:rPr>
              <a:t>eines bestimmten Kurses bei Import einer </a:t>
            </a:r>
            <a:r>
              <a:rPr lang="de-DE" sz="2800" b="1" dirty="0" err="1" smtClean="0">
                <a:solidFill>
                  <a:schemeClr val="tx2"/>
                </a:solidFill>
              </a:rPr>
              <a:t>csv</a:t>
            </a:r>
            <a:r>
              <a:rPr lang="de-DE" sz="2800" b="1" dirty="0" smtClean="0">
                <a:solidFill>
                  <a:schemeClr val="tx2"/>
                </a:solidFill>
              </a:rPr>
              <a:t>-Datei</a:t>
            </a:r>
            <a:endParaRPr lang="de-DE" sz="2800" b="1" dirty="0">
              <a:solidFill>
                <a:schemeClr val="tx2"/>
              </a:solidFill>
            </a:endParaRP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8" name="Rechteck 7"/>
          <p:cNvSpPr/>
          <p:nvPr/>
        </p:nvSpPr>
        <p:spPr>
          <a:xfrm>
            <a:off x="1555630" y="1907558"/>
            <a:ext cx="10064150" cy="2585323"/>
          </a:xfrm>
          <a:prstGeom prst="rect">
            <a:avLst/>
          </a:prstGeom>
        </p:spPr>
        <p:txBody>
          <a:bodyPr wrap="square">
            <a:spAutoFit/>
          </a:bodyPr>
          <a:lstStyle/>
          <a:p>
            <a:pPr algn="ctr"/>
            <a:r>
              <a:rPr lang="de-DE" b="1" dirty="0" smtClean="0"/>
              <a:t>Aufgabe</a:t>
            </a:r>
          </a:p>
          <a:p>
            <a:pPr algn="ctr"/>
            <a:endParaRPr lang="de-DE" b="1" dirty="0" smtClean="0"/>
          </a:p>
          <a:p>
            <a:r>
              <a:rPr lang="de-DE" dirty="0" smtClean="0"/>
              <a:t>Im Fortbildungskurs finden Sie eine </a:t>
            </a:r>
            <a:r>
              <a:rPr lang="de-DE" dirty="0" err="1" smtClean="0"/>
              <a:t>csv</a:t>
            </a:r>
            <a:r>
              <a:rPr lang="de-DE" dirty="0" smtClean="0"/>
              <a:t>-Datei, die drei weitere Kurse anlegt.</a:t>
            </a:r>
          </a:p>
          <a:p>
            <a:endParaRPr lang="de-DE" dirty="0"/>
          </a:p>
          <a:p>
            <a:r>
              <a:rPr lang="de-DE" dirty="0" smtClean="0"/>
              <a:t>Diese Kurse sollen in der Kategorie „</a:t>
            </a:r>
            <a:r>
              <a:rPr lang="de-DE" dirty="0"/>
              <a:t> Kurse nach Vorlage </a:t>
            </a:r>
            <a:r>
              <a:rPr lang="de-DE" dirty="0" smtClean="0"/>
              <a:t>erstellt“ angelegt werden, den Sie in der ersten Aufgabe angelegt haben.</a:t>
            </a:r>
          </a:p>
          <a:p>
            <a:endParaRPr lang="de-DE" dirty="0"/>
          </a:p>
          <a:p>
            <a:r>
              <a:rPr lang="de-DE" dirty="0" smtClean="0"/>
              <a:t>Laden Sie diese Datei entsprechend der Anleitung im Fortbildungskurs hoch und wählen Sie beim Import einen Kurs aus Ihrer Instanz als Vorlage aus.</a:t>
            </a:r>
            <a:endParaRPr lang="de-DE" dirty="0"/>
          </a:p>
        </p:txBody>
      </p:sp>
    </p:spTree>
    <p:extLst>
      <p:ext uri="{BB962C8B-B14F-4D97-AF65-F5344CB8AC3E}">
        <p14:creationId xmlns:p14="http://schemas.microsoft.com/office/powerpoint/2010/main" val="201505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800" b="1" dirty="0">
                <a:solidFill>
                  <a:schemeClr val="tx2"/>
                </a:solidFill>
              </a:rPr>
              <a:t>Die Angabe von Kursnamen als Kursvorlagen in der </a:t>
            </a:r>
            <a:r>
              <a:rPr lang="de-DE" sz="2800" b="1" dirty="0" err="1">
                <a:solidFill>
                  <a:schemeClr val="tx2"/>
                </a:solidFill>
              </a:rPr>
              <a:t>csv</a:t>
            </a:r>
            <a:r>
              <a:rPr lang="de-DE" sz="2800" b="1" dirty="0">
                <a:solidFill>
                  <a:schemeClr val="tx2"/>
                </a:solidFill>
              </a:rPr>
              <a:t>-Datei</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8" name="Rechteck 7"/>
          <p:cNvSpPr/>
          <p:nvPr/>
        </p:nvSpPr>
        <p:spPr>
          <a:xfrm>
            <a:off x="1292525" y="1959317"/>
            <a:ext cx="10064150" cy="2862322"/>
          </a:xfrm>
          <a:prstGeom prst="rect">
            <a:avLst/>
          </a:prstGeom>
        </p:spPr>
        <p:txBody>
          <a:bodyPr wrap="square">
            <a:spAutoFit/>
          </a:bodyPr>
          <a:lstStyle/>
          <a:p>
            <a:pPr algn="ctr"/>
            <a:r>
              <a:rPr lang="de-DE" b="1" smtClean="0"/>
              <a:t>Aufgabe</a:t>
            </a:r>
          </a:p>
          <a:p>
            <a:pPr algn="ctr"/>
            <a:endParaRPr lang="de-DE" b="1" dirty="0" smtClean="0"/>
          </a:p>
          <a:p>
            <a:r>
              <a:rPr lang="de-DE" dirty="0"/>
              <a:t>Im Fortbildungskurs finden Sie eine </a:t>
            </a:r>
            <a:r>
              <a:rPr lang="de-DE" dirty="0" err="1"/>
              <a:t>csv</a:t>
            </a:r>
            <a:r>
              <a:rPr lang="de-DE" dirty="0"/>
              <a:t>-Datei, die drei weitere Kurse </a:t>
            </a:r>
            <a:r>
              <a:rPr lang="de-DE" dirty="0" smtClean="0"/>
              <a:t>anlegt und eine weitere Spalte mit dem Namen „</a:t>
            </a:r>
            <a:r>
              <a:rPr lang="de-DE" dirty="0" err="1" smtClean="0"/>
              <a:t>templatecourse</a:t>
            </a:r>
            <a:r>
              <a:rPr lang="de-DE" dirty="0" smtClean="0"/>
              <a:t>“ enthält. Tragen Sie in dieser Spalte den/die Kurznamen des/der Kurs€ aus, die als Vorlage für die Kure dienen sollen.</a:t>
            </a:r>
            <a:endParaRPr lang="de-DE" dirty="0"/>
          </a:p>
          <a:p>
            <a:endParaRPr lang="de-DE" dirty="0"/>
          </a:p>
          <a:p>
            <a:r>
              <a:rPr lang="de-DE" dirty="0"/>
              <a:t>Diese Kurse sollen in der Kategorie „ Kurse nach Vorlage erstellt“ angelegt werden, den Sie in der ersten Aufgabe angelegt haben.</a:t>
            </a:r>
          </a:p>
          <a:p>
            <a:endParaRPr lang="de-DE" dirty="0"/>
          </a:p>
          <a:p>
            <a:r>
              <a:rPr lang="de-DE" dirty="0"/>
              <a:t>Laden Sie diese Datei entsprechend der Anleitung im Fortbildungskurs </a:t>
            </a:r>
            <a:r>
              <a:rPr lang="de-DE" dirty="0" smtClean="0"/>
              <a:t>hoch.</a:t>
            </a:r>
            <a:endParaRPr lang="de-DE" dirty="0"/>
          </a:p>
        </p:txBody>
      </p:sp>
    </p:spTree>
    <p:extLst>
      <p:ext uri="{BB962C8B-B14F-4D97-AF65-F5344CB8AC3E}">
        <p14:creationId xmlns:p14="http://schemas.microsoft.com/office/powerpoint/2010/main" val="3316984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smtClean="0">
                <a:solidFill>
                  <a:schemeClr val="tx2"/>
                </a:solidFill>
                <a:latin typeface="Calibri" panose="020F0502020204030204" pitchFamily="34" charset="0"/>
              </a:rPr>
              <a:t>Agenda</a:t>
            </a:r>
            <a:endParaRPr lang="de-DE" sz="2800" b="1" dirty="0">
              <a:solidFill>
                <a:schemeClr val="tx2"/>
              </a:solidFill>
            </a:endParaRP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067487"/>
            <a:ext cx="9558068" cy="4985980"/>
          </a:xfrm>
          <a:prstGeom prst="rect">
            <a:avLst/>
          </a:prstGeom>
          <a:noFill/>
        </p:spPr>
        <p:txBody>
          <a:bodyPr wrap="square" rtlCol="0">
            <a:spAutoFit/>
          </a:bodyPr>
          <a:lstStyle/>
          <a:p>
            <a:pPr marL="342900" indent="-342900">
              <a:buAutoNum type="arabicPeriod"/>
            </a:pPr>
            <a:r>
              <a:rPr lang="de-DE" sz="2000" b="1" dirty="0" smtClean="0">
                <a:solidFill>
                  <a:schemeClr val="tx2"/>
                </a:solidFill>
              </a:rPr>
              <a:t>Begrüßung</a:t>
            </a:r>
            <a:br>
              <a:rPr lang="de-DE" sz="2000" b="1" dirty="0" smtClean="0">
                <a:solidFill>
                  <a:schemeClr val="tx2"/>
                </a:solidFill>
              </a:rPr>
            </a:br>
            <a:endParaRPr lang="de-DE" sz="2000" b="1" dirty="0" smtClean="0">
              <a:solidFill>
                <a:schemeClr val="tx2"/>
              </a:solidFill>
            </a:endParaRPr>
          </a:p>
          <a:p>
            <a:pPr marL="342900" indent="-342900">
              <a:buAutoNum type="arabicPeriod"/>
            </a:pPr>
            <a:r>
              <a:rPr lang="de-DE" sz="2000" b="1" dirty="0" smtClean="0">
                <a:solidFill>
                  <a:schemeClr val="tx2"/>
                </a:solidFill>
              </a:rPr>
              <a:t>Gastzugang in </a:t>
            </a:r>
            <a:r>
              <a:rPr lang="de-DE" sz="2000" b="1" dirty="0" err="1" smtClean="0">
                <a:solidFill>
                  <a:schemeClr val="tx2"/>
                </a:solidFill>
              </a:rPr>
              <a:t>Logineo</a:t>
            </a:r>
            <a:r>
              <a:rPr lang="de-DE" sz="2000" b="1" dirty="0" smtClean="0">
                <a:solidFill>
                  <a:schemeClr val="tx2"/>
                </a:solidFill>
              </a:rPr>
              <a:t> NRW LMS</a:t>
            </a:r>
          </a:p>
          <a:p>
            <a:pPr marL="800100" lvl="1" indent="-342900">
              <a:buFontTx/>
              <a:buAutoNum type="arabicPeriod"/>
            </a:pPr>
            <a:r>
              <a:rPr lang="de-DE" sz="2000" b="1" dirty="0" smtClean="0">
                <a:solidFill>
                  <a:schemeClr val="tx2"/>
                </a:solidFill>
              </a:rPr>
              <a:t>Wozu </a:t>
            </a:r>
            <a:r>
              <a:rPr lang="de-DE" sz="2000" b="1" dirty="0">
                <a:solidFill>
                  <a:schemeClr val="tx2"/>
                </a:solidFill>
              </a:rPr>
              <a:t>wird </a:t>
            </a:r>
            <a:r>
              <a:rPr lang="de-DE" sz="2000" b="1" dirty="0" smtClean="0">
                <a:solidFill>
                  <a:schemeClr val="tx2"/>
                </a:solidFill>
              </a:rPr>
              <a:t>ein </a:t>
            </a:r>
            <a:r>
              <a:rPr lang="de-DE" sz="2000" b="1" dirty="0">
                <a:solidFill>
                  <a:schemeClr val="tx2"/>
                </a:solidFill>
              </a:rPr>
              <a:t>Gastzugang benötigt</a:t>
            </a:r>
          </a:p>
          <a:p>
            <a:pPr marL="800100" lvl="1" indent="-342900">
              <a:buAutoNum type="arabicPeriod"/>
            </a:pPr>
            <a:r>
              <a:rPr lang="de-DE" sz="2000" b="1" dirty="0">
                <a:solidFill>
                  <a:schemeClr val="tx2"/>
                </a:solidFill>
              </a:rPr>
              <a:t>Anlegen eines Gastzugangs</a:t>
            </a:r>
            <a:br>
              <a:rPr lang="de-DE" sz="2000" b="1" dirty="0">
                <a:solidFill>
                  <a:schemeClr val="tx2"/>
                </a:solidFill>
              </a:rPr>
            </a:br>
            <a:endParaRPr lang="de-DE" sz="2000" b="1" dirty="0" smtClean="0">
              <a:solidFill>
                <a:schemeClr val="tx2"/>
              </a:solidFill>
            </a:endParaRPr>
          </a:p>
          <a:p>
            <a:pPr marL="342900" indent="-342900">
              <a:buAutoNum type="arabicPeriod"/>
            </a:pPr>
            <a:r>
              <a:rPr lang="de-DE" sz="2000" b="1" dirty="0" smtClean="0">
                <a:solidFill>
                  <a:schemeClr val="tx2"/>
                </a:solidFill>
              </a:rPr>
              <a:t>Kursbereiche </a:t>
            </a:r>
          </a:p>
          <a:p>
            <a:pPr marL="800100" lvl="1" indent="-342900">
              <a:buAutoNum type="arabicPeriod"/>
            </a:pPr>
            <a:r>
              <a:rPr lang="de-DE" sz="2000" b="1" dirty="0" smtClean="0">
                <a:solidFill>
                  <a:schemeClr val="tx2"/>
                </a:solidFill>
              </a:rPr>
              <a:t>Mögliche Strukturierungen</a:t>
            </a:r>
          </a:p>
          <a:p>
            <a:pPr marL="800100" lvl="1" indent="-342900">
              <a:buAutoNum type="arabicPeriod"/>
            </a:pPr>
            <a:r>
              <a:rPr lang="de-DE" sz="2000" b="1" dirty="0" smtClean="0">
                <a:solidFill>
                  <a:schemeClr val="tx2"/>
                </a:solidFill>
              </a:rPr>
              <a:t>Beispiele</a:t>
            </a:r>
          </a:p>
          <a:p>
            <a:pPr marL="800100" lvl="1" indent="-342900">
              <a:buAutoNum type="arabicPeriod"/>
            </a:pPr>
            <a:r>
              <a:rPr lang="de-DE" sz="2000" b="1" dirty="0" smtClean="0">
                <a:solidFill>
                  <a:schemeClr val="tx2"/>
                </a:solidFill>
              </a:rPr>
              <a:t>Anlegen von Kursbereichen</a:t>
            </a:r>
          </a:p>
          <a:p>
            <a:pPr marL="800100" lvl="1" indent="-342900">
              <a:buAutoNum type="arabicPeriod"/>
            </a:pPr>
            <a:endParaRPr lang="de-DE" sz="2000" b="1" dirty="0">
              <a:solidFill>
                <a:schemeClr val="tx2"/>
              </a:solidFill>
            </a:endParaRPr>
          </a:p>
          <a:p>
            <a:pPr marL="342900" indent="-342900">
              <a:buAutoNum type="arabicPeriod"/>
            </a:pPr>
            <a:r>
              <a:rPr lang="de-DE" sz="2000" b="1" dirty="0" smtClean="0">
                <a:solidFill>
                  <a:schemeClr val="tx2"/>
                </a:solidFill>
              </a:rPr>
              <a:t>Kurse mittels einer </a:t>
            </a:r>
            <a:r>
              <a:rPr lang="de-DE" sz="2000" b="1" dirty="0" err="1" smtClean="0">
                <a:solidFill>
                  <a:schemeClr val="tx2"/>
                </a:solidFill>
              </a:rPr>
              <a:t>csv</a:t>
            </a:r>
            <a:r>
              <a:rPr lang="de-DE" sz="2000" b="1" dirty="0" smtClean="0">
                <a:solidFill>
                  <a:schemeClr val="tx2"/>
                </a:solidFill>
              </a:rPr>
              <a:t>-Datei erstellen</a:t>
            </a:r>
          </a:p>
          <a:p>
            <a:pPr marL="800100" lvl="1" indent="-342900">
              <a:buAutoNum type="arabicPeriod"/>
            </a:pPr>
            <a:r>
              <a:rPr lang="de-DE" sz="2000" b="1" dirty="0" smtClean="0">
                <a:solidFill>
                  <a:schemeClr val="tx2"/>
                </a:solidFill>
              </a:rPr>
              <a:t>Ohne Vorlage</a:t>
            </a:r>
          </a:p>
          <a:p>
            <a:pPr marL="800100" lvl="1" indent="-342900">
              <a:buAutoNum type="arabicPeriod"/>
            </a:pPr>
            <a:r>
              <a:rPr lang="de-DE" sz="2000" b="1" dirty="0" smtClean="0">
                <a:solidFill>
                  <a:schemeClr val="tx2"/>
                </a:solidFill>
              </a:rPr>
              <a:t>Mit Vorlage</a:t>
            </a:r>
            <a:br>
              <a:rPr lang="de-DE" sz="2000" b="1" dirty="0" smtClean="0">
                <a:solidFill>
                  <a:schemeClr val="tx2"/>
                </a:solidFill>
              </a:rPr>
            </a:br>
            <a:endParaRPr lang="de-DE" sz="2000" b="1" dirty="0" smtClean="0">
              <a:solidFill>
                <a:schemeClr val="tx2"/>
              </a:solidFill>
            </a:endParaRPr>
          </a:p>
          <a:p>
            <a:pPr lvl="1"/>
            <a:endParaRPr lang="de-DE" dirty="0" smtClean="0"/>
          </a:p>
        </p:txBody>
      </p:sp>
    </p:spTree>
    <p:extLst>
      <p:ext uri="{BB962C8B-B14F-4D97-AF65-F5344CB8AC3E}">
        <p14:creationId xmlns:p14="http://schemas.microsoft.com/office/powerpoint/2010/main" val="1366160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1261884"/>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smtClean="0">
                <a:solidFill>
                  <a:schemeClr val="tx2"/>
                </a:solidFill>
              </a:rPr>
              <a:t>Gastzugang </a:t>
            </a:r>
            <a:r>
              <a:rPr lang="de-DE" sz="2800" b="1" dirty="0">
                <a:solidFill>
                  <a:schemeClr val="tx2"/>
                </a:solidFill>
              </a:rPr>
              <a:t>in </a:t>
            </a:r>
            <a:r>
              <a:rPr lang="de-DE" sz="2800" b="1" dirty="0" err="1">
                <a:solidFill>
                  <a:schemeClr val="tx2"/>
                </a:solidFill>
              </a:rPr>
              <a:t>Logineo</a:t>
            </a:r>
            <a:r>
              <a:rPr lang="de-DE" sz="2800" b="1" dirty="0">
                <a:solidFill>
                  <a:schemeClr val="tx2"/>
                </a:solidFill>
              </a:rPr>
              <a:t> NRW LMS</a:t>
            </a:r>
          </a:p>
          <a:p>
            <a:pPr algn="ctr"/>
            <a:endParaRPr lang="de-DE" sz="2800" b="1" dirty="0">
              <a:solidFill>
                <a:schemeClr val="tx2"/>
              </a:solidFill>
            </a:endParaRP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414733"/>
            <a:ext cx="9558068" cy="677108"/>
          </a:xfrm>
          <a:prstGeom prst="rect">
            <a:avLst/>
          </a:prstGeom>
          <a:noFill/>
        </p:spPr>
        <p:txBody>
          <a:bodyPr wrap="square" rtlCol="0">
            <a:spAutoFit/>
          </a:bodyPr>
          <a:lstStyle/>
          <a:p>
            <a:endParaRPr lang="de-DE" sz="2000" b="1" dirty="0" smtClean="0">
              <a:solidFill>
                <a:schemeClr val="tx2"/>
              </a:solidFill>
            </a:endParaRPr>
          </a:p>
          <a:p>
            <a:pPr marL="800100" lvl="1" indent="-342900">
              <a:buAutoNum type="arabicPeriod"/>
            </a:pPr>
            <a:endParaRPr lang="de-DE" dirty="0" smtClean="0"/>
          </a:p>
        </p:txBody>
      </p:sp>
      <p:sp>
        <p:nvSpPr>
          <p:cNvPr id="3" name="Rechteck 2"/>
          <p:cNvSpPr/>
          <p:nvPr/>
        </p:nvSpPr>
        <p:spPr>
          <a:xfrm>
            <a:off x="2392393" y="1648829"/>
            <a:ext cx="8080075" cy="2308324"/>
          </a:xfrm>
          <a:prstGeom prst="rect">
            <a:avLst/>
          </a:prstGeom>
        </p:spPr>
        <p:txBody>
          <a:bodyPr wrap="square">
            <a:spAutoFit/>
          </a:bodyPr>
          <a:lstStyle/>
          <a:p>
            <a:r>
              <a:rPr lang="de-DE" dirty="0" err="1"/>
              <a:t>Logineo</a:t>
            </a:r>
            <a:r>
              <a:rPr lang="de-DE" dirty="0"/>
              <a:t> LMS kann nicht nur für den "internen Lernbetrieb" genutzt werden, sondern auch als öffentliche </a:t>
            </a:r>
            <a:r>
              <a:rPr lang="de-DE" dirty="0" smtClean="0"/>
              <a:t>Schulhomepage</a:t>
            </a:r>
            <a:r>
              <a:rPr lang="de-DE" dirty="0"/>
              <a:t>.</a:t>
            </a:r>
            <a:endParaRPr lang="de-DE" dirty="0" smtClean="0"/>
          </a:p>
          <a:p>
            <a:endParaRPr lang="de-DE" dirty="0"/>
          </a:p>
          <a:p>
            <a:r>
              <a:rPr lang="de-DE" dirty="0" smtClean="0"/>
              <a:t>Das </a:t>
            </a:r>
            <a:r>
              <a:rPr lang="de-DE" dirty="0"/>
              <a:t>kann z.B. nützlich sein, wenn eine LMS-Installation als Website verwendet wird, auf der einige Kurse öffentlich zugängliche Informationen bereithalten. </a:t>
            </a:r>
            <a:endParaRPr lang="de-DE" dirty="0" smtClean="0"/>
          </a:p>
          <a:p>
            <a:endParaRPr lang="de-DE" dirty="0"/>
          </a:p>
          <a:p>
            <a:r>
              <a:rPr lang="de-DE" dirty="0"/>
              <a:t>Dazu müssen Kurse und Inhalte für Gäste geöffnet werden. Dann ist der Zugriff auf Kurse auch </a:t>
            </a:r>
            <a:r>
              <a:rPr lang="de-DE" dirty="0" smtClean="0"/>
              <a:t>möglich</a:t>
            </a:r>
            <a:r>
              <a:rPr lang="de-DE" dirty="0"/>
              <a:t>, obwohl man nicht User im System </a:t>
            </a:r>
            <a:r>
              <a:rPr lang="de-DE" dirty="0" smtClean="0"/>
              <a:t>ist.</a:t>
            </a:r>
            <a:endParaRPr lang="de-DE" dirty="0">
              <a:effectLst/>
            </a:endParaRPr>
          </a:p>
        </p:txBody>
      </p:sp>
    </p:spTree>
    <p:extLst>
      <p:ext uri="{BB962C8B-B14F-4D97-AF65-F5344CB8AC3E}">
        <p14:creationId xmlns:p14="http://schemas.microsoft.com/office/powerpoint/2010/main" val="4032487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rPr>
              <a:t>Kursbereiche</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414733"/>
            <a:ext cx="9558068" cy="677108"/>
          </a:xfrm>
          <a:prstGeom prst="rect">
            <a:avLst/>
          </a:prstGeom>
          <a:noFill/>
        </p:spPr>
        <p:txBody>
          <a:bodyPr wrap="square" rtlCol="0">
            <a:spAutoFit/>
          </a:bodyPr>
          <a:lstStyle/>
          <a:p>
            <a:endParaRPr lang="de-DE" sz="2000" b="1" dirty="0" smtClean="0">
              <a:solidFill>
                <a:schemeClr val="tx2"/>
              </a:solidFill>
            </a:endParaRPr>
          </a:p>
          <a:p>
            <a:pPr marL="800100" lvl="1" indent="-342900">
              <a:buAutoNum type="arabicPeriod"/>
            </a:pPr>
            <a:endParaRPr lang="de-DE" dirty="0" smtClean="0"/>
          </a:p>
        </p:txBody>
      </p:sp>
      <p:sp>
        <p:nvSpPr>
          <p:cNvPr id="3" name="Rechteck 2"/>
          <p:cNvSpPr/>
          <p:nvPr/>
        </p:nvSpPr>
        <p:spPr>
          <a:xfrm>
            <a:off x="1426235" y="1159935"/>
            <a:ext cx="10064150" cy="5078313"/>
          </a:xfrm>
          <a:prstGeom prst="rect">
            <a:avLst/>
          </a:prstGeom>
        </p:spPr>
        <p:txBody>
          <a:bodyPr wrap="square">
            <a:spAutoFit/>
          </a:bodyPr>
          <a:lstStyle/>
          <a:p>
            <a:pPr marL="285750" indent="-285750">
              <a:buFontTx/>
              <a:buChar char="-"/>
            </a:pPr>
            <a:r>
              <a:rPr lang="de-DE" dirty="0" smtClean="0"/>
              <a:t>Die </a:t>
            </a:r>
            <a:r>
              <a:rPr lang="de-DE" dirty="0"/>
              <a:t>erste Sortierungskategorie für alle </a:t>
            </a:r>
            <a:r>
              <a:rPr lang="de-DE" dirty="0" smtClean="0"/>
              <a:t>Kurse</a:t>
            </a:r>
            <a:br>
              <a:rPr lang="de-DE" dirty="0" smtClean="0"/>
            </a:br>
            <a:endParaRPr lang="de-DE" dirty="0" smtClean="0"/>
          </a:p>
          <a:p>
            <a:pPr marL="285750" indent="-285750">
              <a:buFontTx/>
              <a:buChar char="-"/>
            </a:pPr>
            <a:r>
              <a:rPr lang="de-DE" dirty="0" smtClean="0"/>
              <a:t>Hier </a:t>
            </a:r>
            <a:r>
              <a:rPr lang="de-DE" dirty="0"/>
              <a:t>können z.B. für jede Jahrgangstufe und jede Klasse Kursbereiche angelegt werden oder für jedes Fach, oder für jeden Kollegen. </a:t>
            </a:r>
            <a:r>
              <a:rPr lang="de-DE" dirty="0" smtClean="0"/>
              <a:t/>
            </a:r>
            <a:br>
              <a:rPr lang="de-DE" dirty="0" smtClean="0"/>
            </a:br>
            <a:endParaRPr lang="de-DE" dirty="0" smtClean="0"/>
          </a:p>
          <a:p>
            <a:pPr marL="285750" indent="-285750">
              <a:buFontTx/>
              <a:buChar char="-"/>
            </a:pPr>
            <a:r>
              <a:rPr lang="de-DE" dirty="0" smtClean="0"/>
              <a:t>Kursbereiche können in beliebig vielen Ebenen gestaltet werden</a:t>
            </a:r>
            <a:br>
              <a:rPr lang="de-DE" dirty="0" smtClean="0"/>
            </a:br>
            <a:endParaRPr lang="de-DE" dirty="0" smtClean="0"/>
          </a:p>
          <a:p>
            <a:pPr marL="285750" indent="-285750">
              <a:buFontTx/>
              <a:buChar char="-"/>
            </a:pPr>
            <a:r>
              <a:rPr lang="de-DE" dirty="0" smtClean="0"/>
              <a:t>Voreingestellt sind:</a:t>
            </a:r>
          </a:p>
          <a:p>
            <a:pPr marL="742950" lvl="1" indent="-285750">
              <a:buFontTx/>
              <a:buChar char="-"/>
            </a:pPr>
            <a:r>
              <a:rPr lang="de-DE" dirty="0" smtClean="0"/>
              <a:t>Klassenbereich</a:t>
            </a:r>
          </a:p>
          <a:p>
            <a:pPr marL="742950" lvl="1" indent="-285750">
              <a:buFontTx/>
              <a:buChar char="-"/>
            </a:pPr>
            <a:r>
              <a:rPr lang="de-DE" dirty="0" smtClean="0"/>
              <a:t>Lehrerbereich</a:t>
            </a:r>
          </a:p>
          <a:p>
            <a:pPr marL="742950" lvl="1" indent="-285750">
              <a:buFontTx/>
              <a:buChar char="-"/>
            </a:pPr>
            <a:r>
              <a:rPr lang="de-DE" dirty="0" smtClean="0"/>
              <a:t>Sonstiges</a:t>
            </a:r>
            <a:br>
              <a:rPr lang="de-DE" dirty="0" smtClean="0"/>
            </a:br>
            <a:endParaRPr lang="de-DE" dirty="0" smtClean="0"/>
          </a:p>
          <a:p>
            <a:pPr marL="285750" indent="-285750">
              <a:buFontTx/>
              <a:buChar char="-"/>
            </a:pPr>
            <a:r>
              <a:rPr lang="de-DE" dirty="0" smtClean="0"/>
              <a:t>Kursbereiche werden vom Admin der Schule verwaltet.</a:t>
            </a:r>
            <a:br>
              <a:rPr lang="de-DE" dirty="0" smtClean="0"/>
            </a:br>
            <a:endParaRPr lang="de-DE" dirty="0" smtClean="0"/>
          </a:p>
          <a:p>
            <a:pPr marL="285750" indent="-285750">
              <a:buFontTx/>
              <a:buChar char="-"/>
            </a:pPr>
            <a:r>
              <a:rPr lang="de-DE" dirty="0" smtClean="0"/>
              <a:t>Jeder Kurs wird einem Kursbereich – egal auf welcher Ebene – zugeordnet. </a:t>
            </a:r>
            <a:br>
              <a:rPr lang="de-DE" dirty="0" smtClean="0"/>
            </a:br>
            <a:endParaRPr lang="de-DE" dirty="0" smtClean="0"/>
          </a:p>
          <a:p>
            <a:pPr marL="285750" indent="-285750">
              <a:buFontTx/>
              <a:buChar char="-"/>
            </a:pPr>
            <a:r>
              <a:rPr lang="de-DE" dirty="0" smtClean="0"/>
              <a:t>Kursbereichsstruktur ist nachträglich veränderbar und Kurse können nachträglich einem anderen Kursbereich zugeordnet werden.</a:t>
            </a:r>
            <a:endParaRPr lang="de-DE" dirty="0"/>
          </a:p>
        </p:txBody>
      </p:sp>
    </p:spTree>
    <p:extLst>
      <p:ext uri="{BB962C8B-B14F-4D97-AF65-F5344CB8AC3E}">
        <p14:creationId xmlns:p14="http://schemas.microsoft.com/office/powerpoint/2010/main" val="231241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smtClean="0">
                <a:solidFill>
                  <a:schemeClr val="tx2"/>
                </a:solidFill>
              </a:rPr>
              <a:t>Aufgabe Kursbereich</a:t>
            </a:r>
            <a:endParaRPr lang="de-DE" sz="2800" b="1" dirty="0">
              <a:solidFill>
                <a:schemeClr val="tx2"/>
              </a:solidFill>
            </a:endParaRP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414733"/>
            <a:ext cx="9558068" cy="677108"/>
          </a:xfrm>
          <a:prstGeom prst="rect">
            <a:avLst/>
          </a:prstGeom>
          <a:noFill/>
        </p:spPr>
        <p:txBody>
          <a:bodyPr wrap="square" rtlCol="0">
            <a:spAutoFit/>
          </a:bodyPr>
          <a:lstStyle/>
          <a:p>
            <a:endParaRPr lang="de-DE" sz="2000" b="1" dirty="0" smtClean="0">
              <a:solidFill>
                <a:schemeClr val="tx2"/>
              </a:solidFill>
            </a:endParaRPr>
          </a:p>
          <a:p>
            <a:pPr marL="800100" lvl="1" indent="-342900">
              <a:buAutoNum type="arabicPeriod"/>
            </a:pPr>
            <a:endParaRPr lang="de-DE" dirty="0" smtClean="0"/>
          </a:p>
        </p:txBody>
      </p:sp>
      <p:sp>
        <p:nvSpPr>
          <p:cNvPr id="6" name="Rechteck 5"/>
          <p:cNvSpPr/>
          <p:nvPr/>
        </p:nvSpPr>
        <p:spPr>
          <a:xfrm>
            <a:off x="2392393" y="1648829"/>
            <a:ext cx="8080075" cy="1754326"/>
          </a:xfrm>
          <a:prstGeom prst="rect">
            <a:avLst/>
          </a:prstGeom>
        </p:spPr>
        <p:txBody>
          <a:bodyPr wrap="square">
            <a:spAutoFit/>
          </a:bodyPr>
          <a:lstStyle/>
          <a:p>
            <a:r>
              <a:rPr lang="de-DE" dirty="0" smtClean="0"/>
              <a:t>Legen Sie folgende Kursbereiche in Ihrer Instanz an:</a:t>
            </a:r>
          </a:p>
          <a:p>
            <a:endParaRPr lang="de-DE" dirty="0">
              <a:effectLst/>
            </a:endParaRPr>
          </a:p>
          <a:p>
            <a:pPr marL="285750" indent="-285750">
              <a:buFontTx/>
              <a:buChar char="-"/>
            </a:pPr>
            <a:r>
              <a:rPr lang="de-DE" dirty="0" smtClean="0"/>
              <a:t>Auf der obersten Ebenen einen Kursbereich „Fortbildung admin2“</a:t>
            </a:r>
            <a:br>
              <a:rPr lang="de-DE" dirty="0" smtClean="0"/>
            </a:br>
            <a:endParaRPr lang="de-DE" dirty="0" smtClean="0"/>
          </a:p>
          <a:p>
            <a:pPr marL="285750" indent="-285750">
              <a:buFontTx/>
              <a:buChar char="-"/>
            </a:pPr>
            <a:r>
              <a:rPr lang="de-DE" dirty="0" smtClean="0">
                <a:effectLst/>
              </a:rPr>
              <a:t>Auf der Ebene darunter legen Sie bitte </a:t>
            </a:r>
            <a:r>
              <a:rPr lang="de-DE" dirty="0"/>
              <a:t>die Kursbereiche </a:t>
            </a:r>
            <a:r>
              <a:rPr lang="de-DE" dirty="0" smtClean="0"/>
              <a:t>„Leere Kurse (ohne Vorlage) erstellt“ und </a:t>
            </a:r>
            <a:r>
              <a:rPr lang="de-DE" dirty="0" smtClean="0">
                <a:effectLst/>
              </a:rPr>
              <a:t>„Kurse nach Vorlage erstellt“.</a:t>
            </a:r>
            <a:endParaRPr lang="de-DE" dirty="0">
              <a:effectLst/>
            </a:endParaRPr>
          </a:p>
        </p:txBody>
      </p:sp>
    </p:spTree>
    <p:extLst>
      <p:ext uri="{BB962C8B-B14F-4D97-AF65-F5344CB8AC3E}">
        <p14:creationId xmlns:p14="http://schemas.microsoft.com/office/powerpoint/2010/main" val="14405745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rPr>
              <a:t>Kurse mittels einer </a:t>
            </a:r>
            <a:r>
              <a:rPr lang="de-DE" sz="2800" b="1" dirty="0" err="1">
                <a:solidFill>
                  <a:schemeClr val="tx2"/>
                </a:solidFill>
              </a:rPr>
              <a:t>csv</a:t>
            </a:r>
            <a:r>
              <a:rPr lang="de-DE" sz="2800" b="1" dirty="0">
                <a:solidFill>
                  <a:schemeClr val="tx2"/>
                </a:solidFill>
              </a:rPr>
              <a:t>-Datei erstellen</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414733"/>
            <a:ext cx="9558068" cy="677108"/>
          </a:xfrm>
          <a:prstGeom prst="rect">
            <a:avLst/>
          </a:prstGeom>
          <a:noFill/>
        </p:spPr>
        <p:txBody>
          <a:bodyPr wrap="square" rtlCol="0">
            <a:spAutoFit/>
          </a:bodyPr>
          <a:lstStyle/>
          <a:p>
            <a:endParaRPr lang="de-DE" sz="2000" b="1" dirty="0" smtClean="0">
              <a:solidFill>
                <a:schemeClr val="tx2"/>
              </a:solidFill>
            </a:endParaRPr>
          </a:p>
          <a:p>
            <a:pPr marL="800100" lvl="1" indent="-342900">
              <a:buAutoNum type="arabicPeriod"/>
            </a:pPr>
            <a:endParaRPr lang="de-DE" dirty="0" smtClean="0"/>
          </a:p>
        </p:txBody>
      </p:sp>
      <p:sp>
        <p:nvSpPr>
          <p:cNvPr id="6" name="Rechteck 5"/>
          <p:cNvSpPr/>
          <p:nvPr/>
        </p:nvSpPr>
        <p:spPr>
          <a:xfrm>
            <a:off x="1426235" y="1159935"/>
            <a:ext cx="10064150" cy="3416320"/>
          </a:xfrm>
          <a:prstGeom prst="rect">
            <a:avLst/>
          </a:prstGeom>
        </p:spPr>
        <p:txBody>
          <a:bodyPr wrap="square">
            <a:spAutoFit/>
          </a:bodyPr>
          <a:lstStyle/>
          <a:p>
            <a:pPr marL="285750" indent="-285750">
              <a:buFontTx/>
              <a:buChar char="-"/>
            </a:pPr>
            <a:r>
              <a:rPr lang="de-DE" dirty="0" smtClean="0"/>
              <a:t>Kurse werden vom Administrator der Schule angelegt</a:t>
            </a:r>
            <a:br>
              <a:rPr lang="de-DE" dirty="0" smtClean="0"/>
            </a:br>
            <a:endParaRPr lang="de-DE" dirty="0" smtClean="0"/>
          </a:p>
          <a:p>
            <a:pPr marL="285750" indent="-285750">
              <a:buFontTx/>
              <a:buChar char="-"/>
            </a:pPr>
            <a:r>
              <a:rPr lang="de-DE" dirty="0" smtClean="0"/>
              <a:t>Einzelne Kurse können über einen LMS-Dialog angelegt werden</a:t>
            </a:r>
            <a:br>
              <a:rPr lang="de-DE" dirty="0" smtClean="0"/>
            </a:br>
            <a:endParaRPr lang="de-DE" dirty="0" smtClean="0"/>
          </a:p>
          <a:p>
            <a:pPr marL="285750" indent="-285750">
              <a:buFontTx/>
              <a:buChar char="-"/>
            </a:pPr>
            <a:r>
              <a:rPr lang="de-DE" dirty="0" smtClean="0"/>
              <a:t>Kurse können auch über das Hochladen einer </a:t>
            </a:r>
            <a:r>
              <a:rPr lang="de-DE" dirty="0" err="1" smtClean="0"/>
              <a:t>csv</a:t>
            </a:r>
            <a:r>
              <a:rPr lang="de-DE" dirty="0" smtClean="0"/>
              <a:t>-Datei erstellt werden</a:t>
            </a:r>
            <a:br>
              <a:rPr lang="de-DE" dirty="0" smtClean="0"/>
            </a:br>
            <a:endParaRPr lang="de-DE" dirty="0" smtClean="0"/>
          </a:p>
          <a:p>
            <a:pPr marL="285750" indent="-285750">
              <a:buFontTx/>
              <a:buChar char="-"/>
            </a:pPr>
            <a:r>
              <a:rPr lang="de-DE" dirty="0" smtClean="0"/>
              <a:t>Folgende Spalten müssen enthalten sein:</a:t>
            </a:r>
          </a:p>
          <a:p>
            <a:r>
              <a:rPr lang="de-DE" b="1" dirty="0" smtClean="0"/>
              <a:t>	</a:t>
            </a:r>
            <a:r>
              <a:rPr lang="de-DE" b="1" dirty="0" err="1" smtClean="0"/>
              <a:t>shortname</a:t>
            </a:r>
            <a:r>
              <a:rPr lang="de-DE" b="1" dirty="0"/>
              <a:t>: </a:t>
            </a:r>
            <a:r>
              <a:rPr lang="de-DE" dirty="0"/>
              <a:t>kurzer Name des Kurse</a:t>
            </a:r>
          </a:p>
          <a:p>
            <a:r>
              <a:rPr lang="de-DE" b="1" dirty="0" smtClean="0"/>
              <a:t>	</a:t>
            </a:r>
            <a:r>
              <a:rPr lang="de-DE" b="1" dirty="0" err="1" smtClean="0"/>
              <a:t>fullname</a:t>
            </a:r>
            <a:r>
              <a:rPr lang="de-DE" b="1" dirty="0"/>
              <a:t>:</a:t>
            </a:r>
            <a:r>
              <a:rPr lang="de-DE" dirty="0"/>
              <a:t> langer Name des Kurses</a:t>
            </a:r>
          </a:p>
          <a:p>
            <a:r>
              <a:rPr lang="de-DE" b="1" dirty="0" smtClean="0"/>
              <a:t>	</a:t>
            </a:r>
            <a:r>
              <a:rPr lang="de-DE" b="1" dirty="0" err="1" smtClean="0"/>
              <a:t>category</a:t>
            </a:r>
            <a:r>
              <a:rPr lang="de-DE" b="1" dirty="0"/>
              <a:t>:</a:t>
            </a:r>
            <a:r>
              <a:rPr lang="de-DE" dirty="0"/>
              <a:t> der Schlüssel des Kursbereiches, in dem der Kurs angelegt werden soll. </a:t>
            </a:r>
            <a:endParaRPr lang="de-DE" dirty="0" smtClean="0"/>
          </a:p>
          <a:p>
            <a:r>
              <a:rPr lang="de-DE" dirty="0"/>
              <a:t>	</a:t>
            </a:r>
            <a:r>
              <a:rPr lang="de-DE" b="1" dirty="0" err="1"/>
              <a:t>visible</a:t>
            </a:r>
            <a:r>
              <a:rPr lang="de-DE" b="1" dirty="0"/>
              <a:t>: </a:t>
            </a:r>
            <a:r>
              <a:rPr lang="de-DE" dirty="0"/>
              <a:t>soll der Kurs überall sichtbar sein, tragen Sie eine "1" </a:t>
            </a:r>
            <a:r>
              <a:rPr lang="de-DE" dirty="0" smtClean="0"/>
              <a:t>ein</a:t>
            </a:r>
          </a:p>
          <a:p>
            <a:pPr marL="285750" indent="-285750">
              <a:buFontTx/>
              <a:buChar char="-"/>
            </a:pPr>
            <a:endParaRPr lang="de-DE" dirty="0"/>
          </a:p>
        </p:txBody>
      </p:sp>
      <p:sp>
        <p:nvSpPr>
          <p:cNvPr id="8" name="Rechteck 7"/>
          <p:cNvSpPr/>
          <p:nvPr/>
        </p:nvSpPr>
        <p:spPr>
          <a:xfrm>
            <a:off x="1545566" y="5064825"/>
            <a:ext cx="10064150" cy="1477328"/>
          </a:xfrm>
          <a:prstGeom prst="rect">
            <a:avLst/>
          </a:prstGeom>
        </p:spPr>
        <p:txBody>
          <a:bodyPr wrap="square">
            <a:spAutoFit/>
          </a:bodyPr>
          <a:lstStyle/>
          <a:p>
            <a:pPr algn="ctr"/>
            <a:r>
              <a:rPr lang="de-DE" b="1" dirty="0" smtClean="0"/>
              <a:t>Aufgabe</a:t>
            </a:r>
          </a:p>
          <a:p>
            <a:r>
              <a:rPr lang="de-DE" dirty="0" smtClean="0"/>
              <a:t>Erstellen Sie eine </a:t>
            </a:r>
            <a:r>
              <a:rPr lang="de-DE" dirty="0" err="1" smtClean="0"/>
              <a:t>csv</a:t>
            </a:r>
            <a:r>
              <a:rPr lang="de-DE" dirty="0" smtClean="0"/>
              <a:t>-Datei, in der für drei Kurse die oben genannten Angaben gemacht werden. Laden Sie anschließend diese Kurse in Ihre Instanz hoch. Die Kurse sollen einem der Kursbereiche zugeordnet werden, die Sie vorher angelegt haben.</a:t>
            </a:r>
          </a:p>
          <a:p>
            <a:r>
              <a:rPr lang="de-DE" dirty="0" smtClean="0"/>
              <a:t>Die Anleitung und eine Beispieldatei finden Sie im entsprechenden Thema des Kurses.</a:t>
            </a:r>
            <a:endParaRPr lang="de-DE" dirty="0"/>
          </a:p>
        </p:txBody>
      </p:sp>
    </p:spTree>
    <p:extLst>
      <p:ext uri="{BB962C8B-B14F-4D97-AF65-F5344CB8AC3E}">
        <p14:creationId xmlns:p14="http://schemas.microsoft.com/office/powerpoint/2010/main" val="3935230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rPr>
              <a:t>Kurse mittels einer </a:t>
            </a:r>
            <a:r>
              <a:rPr lang="de-DE" sz="2800" b="1" dirty="0" err="1">
                <a:solidFill>
                  <a:schemeClr val="tx2"/>
                </a:solidFill>
              </a:rPr>
              <a:t>csv</a:t>
            </a:r>
            <a:r>
              <a:rPr lang="de-DE" sz="2800" b="1" dirty="0">
                <a:solidFill>
                  <a:schemeClr val="tx2"/>
                </a:solidFill>
              </a:rPr>
              <a:t>-Datei erstellen</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2" name="Textfeld 1"/>
          <p:cNvSpPr txBox="1"/>
          <p:nvPr/>
        </p:nvSpPr>
        <p:spPr>
          <a:xfrm>
            <a:off x="1545566" y="1414733"/>
            <a:ext cx="9558068" cy="677108"/>
          </a:xfrm>
          <a:prstGeom prst="rect">
            <a:avLst/>
          </a:prstGeom>
          <a:noFill/>
        </p:spPr>
        <p:txBody>
          <a:bodyPr wrap="square" rtlCol="0">
            <a:spAutoFit/>
          </a:bodyPr>
          <a:lstStyle/>
          <a:p>
            <a:endParaRPr lang="de-DE" sz="2000" b="1" dirty="0" smtClean="0">
              <a:solidFill>
                <a:schemeClr val="tx2"/>
              </a:solidFill>
            </a:endParaRPr>
          </a:p>
          <a:p>
            <a:pPr marL="800100" lvl="1" indent="-342900">
              <a:buAutoNum type="arabicPeriod"/>
            </a:pPr>
            <a:endParaRPr lang="de-DE" dirty="0" smtClean="0"/>
          </a:p>
        </p:txBody>
      </p:sp>
      <p:sp>
        <p:nvSpPr>
          <p:cNvPr id="6" name="Rechteck 5"/>
          <p:cNvSpPr/>
          <p:nvPr/>
        </p:nvSpPr>
        <p:spPr>
          <a:xfrm>
            <a:off x="1426234" y="1479113"/>
            <a:ext cx="10064150" cy="3416320"/>
          </a:xfrm>
          <a:prstGeom prst="rect">
            <a:avLst/>
          </a:prstGeom>
        </p:spPr>
        <p:txBody>
          <a:bodyPr wrap="square">
            <a:spAutoFit/>
          </a:bodyPr>
          <a:lstStyle/>
          <a:p>
            <a:pPr marL="285750" indent="-285750">
              <a:buFontTx/>
              <a:buChar char="-"/>
            </a:pPr>
            <a:r>
              <a:rPr lang="de-DE" dirty="0" smtClean="0"/>
              <a:t>Kurse werden vom Administrator der Schule angelegt</a:t>
            </a:r>
            <a:br>
              <a:rPr lang="de-DE" dirty="0" smtClean="0"/>
            </a:br>
            <a:endParaRPr lang="de-DE" dirty="0" smtClean="0"/>
          </a:p>
          <a:p>
            <a:pPr marL="285750" indent="-285750">
              <a:buFontTx/>
              <a:buChar char="-"/>
            </a:pPr>
            <a:r>
              <a:rPr lang="de-DE" dirty="0" smtClean="0"/>
              <a:t>Einzelne Kurse können über einen LMS-Dialog angelegt werden</a:t>
            </a:r>
            <a:br>
              <a:rPr lang="de-DE" dirty="0" smtClean="0"/>
            </a:br>
            <a:endParaRPr lang="de-DE" dirty="0" smtClean="0"/>
          </a:p>
          <a:p>
            <a:pPr marL="285750" indent="-285750">
              <a:buFontTx/>
              <a:buChar char="-"/>
            </a:pPr>
            <a:r>
              <a:rPr lang="de-DE" dirty="0" smtClean="0"/>
              <a:t>Kurse können auch über das Hochladen einer </a:t>
            </a:r>
            <a:r>
              <a:rPr lang="de-DE" dirty="0" err="1" smtClean="0"/>
              <a:t>csv</a:t>
            </a:r>
            <a:r>
              <a:rPr lang="de-DE" dirty="0" smtClean="0"/>
              <a:t>-Datei erstellt werden</a:t>
            </a:r>
            <a:br>
              <a:rPr lang="de-DE" dirty="0" smtClean="0"/>
            </a:br>
            <a:endParaRPr lang="de-DE" dirty="0" smtClean="0"/>
          </a:p>
          <a:p>
            <a:pPr marL="285750" indent="-285750">
              <a:buFontTx/>
              <a:buChar char="-"/>
            </a:pPr>
            <a:r>
              <a:rPr lang="de-DE" dirty="0" smtClean="0"/>
              <a:t>Folgende Spalten müssen enthalten sein:</a:t>
            </a:r>
          </a:p>
          <a:p>
            <a:r>
              <a:rPr lang="de-DE" b="1" dirty="0" smtClean="0"/>
              <a:t>	</a:t>
            </a:r>
            <a:r>
              <a:rPr lang="de-DE" b="1" dirty="0" err="1" smtClean="0"/>
              <a:t>shortname</a:t>
            </a:r>
            <a:r>
              <a:rPr lang="de-DE" b="1" dirty="0"/>
              <a:t>: </a:t>
            </a:r>
            <a:r>
              <a:rPr lang="de-DE" dirty="0"/>
              <a:t>kurzer Name des Kurse</a:t>
            </a:r>
          </a:p>
          <a:p>
            <a:r>
              <a:rPr lang="de-DE" b="1" dirty="0" smtClean="0"/>
              <a:t>	</a:t>
            </a:r>
            <a:r>
              <a:rPr lang="de-DE" b="1" dirty="0" err="1" smtClean="0"/>
              <a:t>fullname</a:t>
            </a:r>
            <a:r>
              <a:rPr lang="de-DE" b="1" dirty="0"/>
              <a:t>:</a:t>
            </a:r>
            <a:r>
              <a:rPr lang="de-DE" dirty="0"/>
              <a:t> langer Name des Kurses</a:t>
            </a:r>
          </a:p>
          <a:p>
            <a:r>
              <a:rPr lang="de-DE" b="1" dirty="0" smtClean="0"/>
              <a:t>	</a:t>
            </a:r>
            <a:r>
              <a:rPr lang="de-DE" b="1" dirty="0" err="1" smtClean="0"/>
              <a:t>category</a:t>
            </a:r>
            <a:r>
              <a:rPr lang="de-DE" b="1" dirty="0"/>
              <a:t>:</a:t>
            </a:r>
            <a:r>
              <a:rPr lang="de-DE" dirty="0"/>
              <a:t> der Schlüssel des Kursbereiches, in dem der Kurs angelegt werden soll. </a:t>
            </a:r>
            <a:endParaRPr lang="de-DE" dirty="0" smtClean="0"/>
          </a:p>
          <a:p>
            <a:r>
              <a:rPr lang="de-DE" dirty="0"/>
              <a:t>	</a:t>
            </a:r>
            <a:r>
              <a:rPr lang="de-DE" b="1" dirty="0" err="1"/>
              <a:t>visible</a:t>
            </a:r>
            <a:r>
              <a:rPr lang="de-DE" b="1" dirty="0"/>
              <a:t>: </a:t>
            </a:r>
            <a:r>
              <a:rPr lang="de-DE" dirty="0"/>
              <a:t>soll der Kurs überall sichtbar sein, tragen Sie eine "1" </a:t>
            </a:r>
            <a:r>
              <a:rPr lang="de-DE" dirty="0" smtClean="0"/>
              <a:t>ein</a:t>
            </a:r>
          </a:p>
          <a:p>
            <a:pPr marL="285750" indent="-285750">
              <a:buFontTx/>
              <a:buChar char="-"/>
            </a:pPr>
            <a:endParaRPr lang="de-DE" dirty="0"/>
          </a:p>
        </p:txBody>
      </p:sp>
    </p:spTree>
    <p:extLst>
      <p:ext uri="{BB962C8B-B14F-4D97-AF65-F5344CB8AC3E}">
        <p14:creationId xmlns:p14="http://schemas.microsoft.com/office/powerpoint/2010/main" val="781603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rPr>
              <a:t>Kurse mittels einer </a:t>
            </a:r>
            <a:r>
              <a:rPr lang="de-DE" sz="2800" b="1" dirty="0" err="1">
                <a:solidFill>
                  <a:schemeClr val="tx2"/>
                </a:solidFill>
              </a:rPr>
              <a:t>csv</a:t>
            </a:r>
            <a:r>
              <a:rPr lang="de-DE" sz="2800" b="1" dirty="0">
                <a:solidFill>
                  <a:schemeClr val="tx2"/>
                </a:solidFill>
              </a:rPr>
              <a:t>-Datei erstellen</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8" name="Rechteck 7"/>
          <p:cNvSpPr/>
          <p:nvPr/>
        </p:nvSpPr>
        <p:spPr>
          <a:xfrm>
            <a:off x="2004204" y="2091841"/>
            <a:ext cx="8330241" cy="3693319"/>
          </a:xfrm>
          <a:prstGeom prst="rect">
            <a:avLst/>
          </a:prstGeom>
        </p:spPr>
        <p:txBody>
          <a:bodyPr wrap="square">
            <a:spAutoFit/>
          </a:bodyPr>
          <a:lstStyle/>
          <a:p>
            <a:pPr algn="ctr"/>
            <a:r>
              <a:rPr lang="de-DE" b="1" dirty="0" smtClean="0"/>
              <a:t>Aufgabe</a:t>
            </a:r>
          </a:p>
          <a:p>
            <a:pPr algn="ctr"/>
            <a:endParaRPr lang="de-DE" b="1" dirty="0" smtClean="0"/>
          </a:p>
          <a:p>
            <a:r>
              <a:rPr lang="de-DE" dirty="0" smtClean="0"/>
              <a:t>Erstellen Sie eine </a:t>
            </a:r>
            <a:r>
              <a:rPr lang="de-DE" dirty="0" err="1" smtClean="0"/>
              <a:t>csv</a:t>
            </a:r>
            <a:r>
              <a:rPr lang="de-DE" dirty="0" smtClean="0"/>
              <a:t>-Datei, in der für drei Kurse die oben genannten Angaben gemacht werden. </a:t>
            </a:r>
            <a:r>
              <a:rPr lang="de-DE" dirty="0"/>
              <a:t>Im Fortbildungskurs finden Sie eine </a:t>
            </a:r>
            <a:r>
              <a:rPr lang="de-DE" dirty="0" err="1"/>
              <a:t>csv</a:t>
            </a:r>
            <a:r>
              <a:rPr lang="de-DE" dirty="0"/>
              <a:t>-Datei, die drei </a:t>
            </a:r>
            <a:r>
              <a:rPr lang="de-DE" dirty="0" smtClean="0"/>
              <a:t>Kurse </a:t>
            </a:r>
            <a:r>
              <a:rPr lang="de-DE" dirty="0"/>
              <a:t>anlegt.</a:t>
            </a:r>
          </a:p>
          <a:p>
            <a:endParaRPr lang="de-DE" dirty="0" smtClean="0"/>
          </a:p>
          <a:p>
            <a:r>
              <a:rPr lang="de-DE" dirty="0" smtClean="0"/>
              <a:t>Die Kurse sollen in </a:t>
            </a:r>
            <a:r>
              <a:rPr lang="de-DE" dirty="0"/>
              <a:t>dem Kursbereich </a:t>
            </a:r>
            <a:r>
              <a:rPr lang="de-DE" dirty="0" smtClean="0"/>
              <a:t>„Leere </a:t>
            </a:r>
            <a:r>
              <a:rPr lang="de-DE" dirty="0"/>
              <a:t>Kurse (ohne Vorlage) </a:t>
            </a:r>
            <a:r>
              <a:rPr lang="de-DE" dirty="0" smtClean="0"/>
              <a:t>erstellt“ zugeordnet werden, den Sie in der Übung vorher angelegt haben.</a:t>
            </a:r>
          </a:p>
          <a:p>
            <a:endParaRPr lang="de-DE" dirty="0" smtClean="0"/>
          </a:p>
          <a:p>
            <a:r>
              <a:rPr lang="de-DE" dirty="0" smtClean="0"/>
              <a:t>Die Anleitung und eine Beispieldatei mit drei Kursen finden Sie im entsprechenden Thema des Fortbildungskurses.</a:t>
            </a:r>
          </a:p>
          <a:p>
            <a:endParaRPr lang="de-DE" dirty="0" smtClean="0"/>
          </a:p>
          <a:p>
            <a:r>
              <a:rPr lang="de-DE" dirty="0" smtClean="0"/>
              <a:t>Achten Sie darauf, dass Sie die entsprechenden „</a:t>
            </a:r>
            <a:r>
              <a:rPr lang="de-DE" dirty="0" err="1" smtClean="0"/>
              <a:t>category</a:t>
            </a:r>
            <a:r>
              <a:rPr lang="de-DE" dirty="0" smtClean="0"/>
              <a:t>-“Eintrag </a:t>
            </a:r>
            <a:r>
              <a:rPr lang="de-DE" dirty="0" smtClean="0"/>
              <a:t>Ihrer </a:t>
            </a:r>
            <a:r>
              <a:rPr lang="de-DE" dirty="0" smtClean="0"/>
              <a:t>LMS-Instanz verwenden!</a:t>
            </a:r>
            <a:endParaRPr lang="de-DE" dirty="0"/>
          </a:p>
        </p:txBody>
      </p:sp>
    </p:spTree>
    <p:extLst>
      <p:ext uri="{BB962C8B-B14F-4D97-AF65-F5344CB8AC3E}">
        <p14:creationId xmlns:p14="http://schemas.microsoft.com/office/powerpoint/2010/main" val="4221881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1426234" y="236490"/>
            <a:ext cx="9796732" cy="830997"/>
          </a:xfrm>
          <a:prstGeom prst="rect">
            <a:avLst/>
          </a:prstGeom>
        </p:spPr>
        <p:txBody>
          <a:bodyPr wrap="square">
            <a:spAutoFit/>
          </a:bodyPr>
          <a:lstStyle/>
          <a:p>
            <a:pPr algn="ctr"/>
            <a:endParaRPr lang="de-DE" sz="2000" b="0" i="0" u="none" strike="noStrike" baseline="0" dirty="0" smtClean="0">
              <a:solidFill>
                <a:srgbClr val="000000"/>
              </a:solidFill>
              <a:latin typeface="Calibri" panose="020F0502020204030204" pitchFamily="34" charset="0"/>
            </a:endParaRPr>
          </a:p>
          <a:p>
            <a:pPr algn="ctr"/>
            <a:r>
              <a:rPr lang="de-DE" sz="2000" b="0" i="0" u="none" strike="noStrike" baseline="0" dirty="0" smtClean="0">
                <a:solidFill>
                  <a:srgbClr val="FF0000"/>
                </a:solidFill>
                <a:latin typeface="Calibri" panose="020F0502020204030204" pitchFamily="34" charset="0"/>
              </a:rPr>
              <a:t> </a:t>
            </a:r>
            <a:r>
              <a:rPr lang="de-DE" sz="2800" b="1" dirty="0">
                <a:solidFill>
                  <a:schemeClr val="tx2"/>
                </a:solidFill>
              </a:rPr>
              <a:t>Kurse </a:t>
            </a:r>
            <a:r>
              <a:rPr lang="de-DE" sz="2800" b="1" dirty="0" smtClean="0">
                <a:solidFill>
                  <a:schemeClr val="tx2"/>
                </a:solidFill>
              </a:rPr>
              <a:t>anhand einer Vorlage </a:t>
            </a:r>
            <a:r>
              <a:rPr lang="de-DE" sz="2800" b="1" dirty="0">
                <a:solidFill>
                  <a:schemeClr val="tx2"/>
                </a:solidFill>
              </a:rPr>
              <a:t>erstellen</a:t>
            </a:r>
          </a:p>
        </p:txBody>
      </p:sp>
      <p:pic>
        <p:nvPicPr>
          <p:cNvPr id="7" name="Grafik 6">
            <a:extLst>
              <a:ext uri="{FF2B5EF4-FFF2-40B4-BE49-F238E27FC236}">
                <a16:creationId xmlns:a16="http://schemas.microsoft.com/office/drawing/2014/main" id="{46482DE7-66C0-4B7D-BC98-E2D8ABE0B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034" y="144042"/>
            <a:ext cx="2516400" cy="559541"/>
          </a:xfrm>
          <a:prstGeom prst="rect">
            <a:avLst/>
          </a:prstGeom>
        </p:spPr>
      </p:pic>
      <p:sp>
        <p:nvSpPr>
          <p:cNvPr id="6" name="Rechteck 5"/>
          <p:cNvSpPr/>
          <p:nvPr/>
        </p:nvSpPr>
        <p:spPr>
          <a:xfrm>
            <a:off x="1426234" y="1858675"/>
            <a:ext cx="10064150" cy="2862322"/>
          </a:xfrm>
          <a:prstGeom prst="rect">
            <a:avLst/>
          </a:prstGeom>
        </p:spPr>
        <p:txBody>
          <a:bodyPr wrap="square">
            <a:spAutoFit/>
          </a:bodyPr>
          <a:lstStyle/>
          <a:p>
            <a:r>
              <a:rPr lang="de-DE" dirty="0" smtClean="0"/>
              <a:t>Es existieren vier Möglichkeiten, Kurse nach einer Vorlage anzulegen</a:t>
            </a:r>
          </a:p>
          <a:p>
            <a:endParaRPr lang="de-DE" dirty="0" smtClean="0"/>
          </a:p>
          <a:p>
            <a:pPr marL="342900" indent="-342900">
              <a:buFont typeface="+mj-lt"/>
              <a:buAutoNum type="arabicPeriod"/>
            </a:pPr>
            <a:r>
              <a:rPr lang="de-DE" dirty="0" smtClean="0"/>
              <a:t>Einen </a:t>
            </a:r>
            <a:r>
              <a:rPr lang="de-DE" dirty="0"/>
              <a:t>bestehenden Kurs </a:t>
            </a:r>
            <a:r>
              <a:rPr lang="de-DE" dirty="0" smtClean="0"/>
              <a:t>duplizieren</a:t>
            </a:r>
            <a:br>
              <a:rPr lang="de-DE" dirty="0" smtClean="0"/>
            </a:br>
            <a:endParaRPr lang="de-DE" dirty="0" smtClean="0"/>
          </a:p>
          <a:p>
            <a:pPr marL="342900" indent="-342900">
              <a:buFont typeface="+mj-lt"/>
              <a:buAutoNum type="arabicPeriod"/>
            </a:pPr>
            <a:r>
              <a:rPr lang="de-DE" dirty="0" smtClean="0"/>
              <a:t>Die </a:t>
            </a:r>
            <a:r>
              <a:rPr lang="de-DE" dirty="0"/>
              <a:t>Auswahl eines bestimmten Kurses bei Import einer </a:t>
            </a:r>
            <a:r>
              <a:rPr lang="de-DE" dirty="0" err="1"/>
              <a:t>csv</a:t>
            </a:r>
            <a:r>
              <a:rPr lang="de-DE" dirty="0"/>
              <a:t>-Datei zum Anlegen von </a:t>
            </a:r>
            <a:r>
              <a:rPr lang="de-DE" dirty="0" smtClean="0"/>
              <a:t>Kursen</a:t>
            </a:r>
            <a:br>
              <a:rPr lang="de-DE" dirty="0" smtClean="0"/>
            </a:br>
            <a:endParaRPr lang="de-DE" dirty="0"/>
          </a:p>
          <a:p>
            <a:pPr marL="342900" indent="-342900">
              <a:buFont typeface="+mj-lt"/>
              <a:buAutoNum type="arabicPeriod"/>
            </a:pPr>
            <a:r>
              <a:rPr lang="de-DE" dirty="0"/>
              <a:t>Die Angabe von Kursnamen als Kursvorlagen in der </a:t>
            </a:r>
            <a:r>
              <a:rPr lang="de-DE" dirty="0" err="1" smtClean="0"/>
              <a:t>csv</a:t>
            </a:r>
            <a:r>
              <a:rPr lang="de-DE" dirty="0" smtClean="0"/>
              <a:t>-Datei</a:t>
            </a:r>
            <a:br>
              <a:rPr lang="de-DE" dirty="0" smtClean="0"/>
            </a:br>
            <a:endParaRPr lang="de-DE" dirty="0"/>
          </a:p>
          <a:p>
            <a:pPr marL="342900" indent="-342900">
              <a:buFont typeface="+mj-lt"/>
              <a:buAutoNum type="arabicPeriod"/>
            </a:pPr>
            <a:r>
              <a:rPr lang="de-DE" dirty="0"/>
              <a:t>Die Angabe einer Kurssicherungsdatei als Vorlage beim Import einer </a:t>
            </a:r>
            <a:r>
              <a:rPr lang="de-DE" dirty="0" err="1"/>
              <a:t>csv</a:t>
            </a:r>
            <a:r>
              <a:rPr lang="de-DE" dirty="0"/>
              <a:t>-Datei</a:t>
            </a:r>
          </a:p>
          <a:p>
            <a:pPr marL="285750" indent="-285750">
              <a:buFontTx/>
              <a:buChar char="-"/>
            </a:pPr>
            <a:endParaRPr lang="de-DE" dirty="0"/>
          </a:p>
        </p:txBody>
      </p:sp>
    </p:spTree>
    <p:extLst>
      <p:ext uri="{BB962C8B-B14F-4D97-AF65-F5344CB8AC3E}">
        <p14:creationId xmlns:p14="http://schemas.microsoft.com/office/powerpoint/2010/main" val="14632505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803</Words>
  <Application>Microsoft Office PowerPoint</Application>
  <PresentationFormat>Breitbild</PresentationFormat>
  <Paragraphs>102</Paragraphs>
  <Slides>11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Calibri</vt:lpstr>
      <vt:lpstr>Calibri Light</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hp</dc:creator>
  <cp:lastModifiedBy>hp</cp:lastModifiedBy>
  <cp:revision>27</cp:revision>
  <dcterms:created xsi:type="dcterms:W3CDTF">2021-03-04T14:23:59Z</dcterms:created>
  <dcterms:modified xsi:type="dcterms:W3CDTF">2021-06-11T09:27:13Z</dcterms:modified>
</cp:coreProperties>
</file>